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4"/>
  </p:notesMasterIdLst>
  <p:sldIdLst>
    <p:sldId id="3892" r:id="rId2"/>
    <p:sldId id="3895" r:id="rId3"/>
    <p:sldId id="3882" r:id="rId4"/>
    <p:sldId id="3891" r:id="rId5"/>
    <p:sldId id="3890" r:id="rId6"/>
    <p:sldId id="3885" r:id="rId7"/>
    <p:sldId id="3886" r:id="rId8"/>
    <p:sldId id="3887" r:id="rId9"/>
    <p:sldId id="3893" r:id="rId10"/>
    <p:sldId id="3883" r:id="rId11"/>
    <p:sldId id="3884" r:id="rId12"/>
    <p:sldId id="3894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FB79"/>
    <a:srgbClr val="0048C2"/>
    <a:srgbClr val="9241D2"/>
    <a:srgbClr val="1957B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647" autoAdjust="0"/>
    <p:restoredTop sz="93481" autoAdjust="0"/>
  </p:normalViewPr>
  <p:slideViewPr>
    <p:cSldViewPr snapToGrid="0" snapToObjects="1">
      <p:cViewPr varScale="1">
        <p:scale>
          <a:sx n="64" d="100"/>
          <a:sy n="64" d="100"/>
        </p:scale>
        <p:origin x="1467" y="54"/>
      </p:cViewPr>
      <p:guideLst/>
    </p:cSldViewPr>
  </p:slideViewPr>
  <p:outlineViewPr>
    <p:cViewPr>
      <p:scale>
        <a:sx n="33" d="100"/>
        <a:sy n="33" d="100"/>
      </p:scale>
      <p:origin x="0" y="-378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-6981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11E454D-0D08-704A-9875-5D9B2480745A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EE3B0B5-4356-C046-B47E-E6B5F209FA55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7635253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4924144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10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3000725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11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0654033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12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9189937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2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3494855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3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3114459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4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4644149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5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49157977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6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880999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7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8809931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8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10752618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sz="18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EE3B0B5-4356-C046-B47E-E6B5F209FA55}" type="slidenum">
              <a:rPr kumimoji="1" lang="zh-CN" altLang="en-US" smtClean="0"/>
              <a:t>9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964817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7701884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805970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04330029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7" name="Line 5">
            <a:extLst>
              <a:ext uri="{FF2B5EF4-FFF2-40B4-BE49-F238E27FC236}">
                <a16:creationId xmlns:a16="http://schemas.microsoft.com/office/drawing/2014/main" id="{99CFC450-CE88-7F4C-B046-146ED0124F02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81037"/>
            <a:ext cx="9144000" cy="11002"/>
          </a:xfrm>
          <a:prstGeom prst="line">
            <a:avLst/>
          </a:prstGeom>
          <a:noFill/>
          <a:ln w="28575">
            <a:solidFill>
              <a:srgbClr val="0048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32069153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1694454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sp>
        <p:nvSpPr>
          <p:cNvPr id="8" name="Line 5">
            <a:extLst>
              <a:ext uri="{FF2B5EF4-FFF2-40B4-BE49-F238E27FC236}">
                <a16:creationId xmlns:a16="http://schemas.microsoft.com/office/drawing/2014/main" id="{576CE640-7866-144F-B995-DCBFCC8C57CC}"/>
              </a:ext>
            </a:extLst>
          </p:cNvPr>
          <p:cNvSpPr>
            <a:spLocks noChangeShapeType="1"/>
          </p:cNvSpPr>
          <p:nvPr userDrawn="1"/>
        </p:nvSpPr>
        <p:spPr bwMode="auto">
          <a:xfrm>
            <a:off x="0" y="681037"/>
            <a:ext cx="9144000" cy="11002"/>
          </a:xfrm>
          <a:prstGeom prst="line">
            <a:avLst/>
          </a:prstGeom>
          <a:noFill/>
          <a:ln w="28575">
            <a:solidFill>
              <a:srgbClr val="0048C2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zh-CN" altLang="en-US" sz="1800"/>
          </a:p>
        </p:txBody>
      </p:sp>
    </p:spTree>
    <p:extLst>
      <p:ext uri="{BB962C8B-B14F-4D97-AF65-F5344CB8AC3E}">
        <p14:creationId xmlns:p14="http://schemas.microsoft.com/office/powerpoint/2010/main" val="845288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9533359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2862" y="201104"/>
            <a:ext cx="7886700" cy="446639"/>
          </a:xfrm>
        </p:spPr>
        <p:txBody>
          <a:bodyPr/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  <p:cxnSp>
        <p:nvCxnSpPr>
          <p:cNvPr id="6" name="直接连接符 3">
            <a:extLst>
              <a:ext uri="{FF2B5EF4-FFF2-40B4-BE49-F238E27FC236}">
                <a16:creationId xmlns:a16="http://schemas.microsoft.com/office/drawing/2014/main" id="{57D0DAA6-535E-B745-BF3A-41FA3BB4C02B}"/>
              </a:ext>
            </a:extLst>
          </p:cNvPr>
          <p:cNvCxnSpPr>
            <a:cxnSpLocks/>
          </p:cNvCxnSpPr>
          <p:nvPr userDrawn="1"/>
        </p:nvCxnSpPr>
        <p:spPr>
          <a:xfrm>
            <a:off x="273050" y="692696"/>
            <a:ext cx="8597900" cy="0"/>
          </a:xfrm>
          <a:prstGeom prst="line">
            <a:avLst/>
          </a:prstGeom>
          <a:solidFill>
            <a:schemeClr val="accent1"/>
          </a:solidFill>
          <a:ln w="6350" cap="flat" cmpd="sng" algn="ctr">
            <a:solidFill>
              <a:schemeClr val="bg1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</p:spTree>
    <p:extLst>
      <p:ext uri="{BB962C8B-B14F-4D97-AF65-F5344CB8AC3E}">
        <p14:creationId xmlns:p14="http://schemas.microsoft.com/office/powerpoint/2010/main" val="34042095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51516001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38678526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2600579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2862" y="233762"/>
            <a:ext cx="7886700" cy="44663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zh-CN" altLang="en-US" dirty="0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3405" y="1319915"/>
            <a:ext cx="8121945" cy="48570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4C5B3B-8232-764A-9B00-54404B416BDD}" type="datetimeFigureOut">
              <a:rPr kumimoji="1" lang="zh-CN" altLang="en-US" smtClean="0"/>
              <a:t>2021/12/14</a:t>
            </a:fld>
            <a:endParaRPr kumimoji="1"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03908AE-8782-8840-BD6E-84224CDE7182}" type="slidenum">
              <a:rPr kumimoji="1" lang="zh-CN" altLang="en-US" smtClean="0"/>
              <a:t>‹#›</a:t>
            </a:fld>
            <a:endParaRPr kumimoji="1" lang="zh-CN" altLang="en-US"/>
          </a:p>
        </p:txBody>
      </p:sp>
    </p:spTree>
    <p:extLst>
      <p:ext uri="{BB962C8B-B14F-4D97-AF65-F5344CB8AC3E}">
        <p14:creationId xmlns:p14="http://schemas.microsoft.com/office/powerpoint/2010/main" val="421961298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b="1" kern="1200">
          <a:solidFill>
            <a:srgbClr val="002060"/>
          </a:solidFill>
          <a:latin typeface="Microsoft YaHei" panose="020B0503020204020204" pitchFamily="34" charset="-122"/>
          <a:ea typeface="Microsoft YaHei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Microsoft YaHei" panose="020B0503020204020204" pitchFamily="34" charset="-122"/>
          <a:ea typeface="Microsoft YaHei" panose="020B0503020204020204" pitchFamily="34" charset="-122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97046F-5A93-4EBC-A711-491B1D3AF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6475"/>
            <a:ext cx="9144000" cy="116040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811C7220-7C21-468B-A541-D2FB1A93434A}"/>
              </a:ext>
            </a:extLst>
          </p:cNvPr>
          <p:cNvGrpSpPr/>
          <p:nvPr/>
        </p:nvGrpSpPr>
        <p:grpSpPr>
          <a:xfrm>
            <a:off x="34046" y="2328614"/>
            <a:ext cx="9994374" cy="2996561"/>
            <a:chOff x="34046" y="2328614"/>
            <a:chExt cx="9994374" cy="2996561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1EA0B1B7-6940-405C-A575-9C4669411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6" y="2328614"/>
              <a:ext cx="9075907" cy="229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tabLst>
                  <a:tab pos="511175" algn="l"/>
                </a:tabLst>
              </a:pP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答：</a:t>
              </a:r>
              <a:endParaRPr lang="en-US" altLang="zh-CN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tabLst>
                  <a:tab pos="511175" algn="l"/>
                </a:tabLst>
              </a:pP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1</a:t>
              </a: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）例子可以随意，只要是二维奇偶校验纠正单比特错误</a:t>
              </a:r>
              <a:endParaRPr lang="en-US" altLang="zh-CN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1372A7F9-F3DA-4D00-8806-62C885E85688}"/>
                </a:ext>
              </a:extLst>
            </p:cNvPr>
            <p:cNvGrpSpPr/>
            <p:nvPr/>
          </p:nvGrpSpPr>
          <p:grpSpPr>
            <a:xfrm>
              <a:off x="806970" y="3570849"/>
              <a:ext cx="9221450" cy="1754326"/>
              <a:chOff x="1803816" y="2394121"/>
              <a:chExt cx="9221450" cy="1754326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289DDBC5-9DA5-4C03-A4CD-263601BAB790}"/>
                  </a:ext>
                </a:extLst>
              </p:cNvPr>
              <p:cNvGrpSpPr/>
              <p:nvPr/>
            </p:nvGrpSpPr>
            <p:grpSpPr>
              <a:xfrm>
                <a:off x="1803816" y="2394121"/>
                <a:ext cx="7482591" cy="1754326"/>
                <a:chOff x="1803816" y="2394121"/>
                <a:chExt cx="7482591" cy="1754326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1C0A6947-1749-42A3-884D-BB617CDDA196}"/>
                    </a:ext>
                  </a:extLst>
                </p:cNvPr>
                <p:cNvSpPr/>
                <p:nvPr/>
              </p:nvSpPr>
              <p:spPr>
                <a:xfrm>
                  <a:off x="1803816" y="2394121"/>
                  <a:ext cx="1329128" cy="17543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  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原                     </a:t>
                  </a: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0 0 0 0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1 1 1 1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0 1 0 1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1 0 1 0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3E324243-8265-4681-8609-FA8EDE85075C}"/>
                    </a:ext>
                  </a:extLst>
                </p:cNvPr>
                <p:cNvSpPr/>
                <p:nvPr/>
              </p:nvSpPr>
              <p:spPr>
                <a:xfrm>
                  <a:off x="3190407" y="2671119"/>
                  <a:ext cx="6096000" cy="147732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zh-CN" altLang="en-US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出错</a:t>
                  </a: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0 0 0 0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1 1 </a:t>
                  </a:r>
                  <a:r>
                    <a:rPr lang="en-US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0 1 0 1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1 0 1 0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28CE50B7-EEBE-4AA9-8514-36F97672571E}"/>
                  </a:ext>
                </a:extLst>
              </p:cNvPr>
              <p:cNvSpPr/>
              <p:nvPr/>
            </p:nvSpPr>
            <p:spPr>
              <a:xfrm>
                <a:off x="4929266" y="3357334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en-US" b="1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二维偶校验可以检测出单比特错误并纠正</a:t>
                </a:r>
                <a:endParaRPr lang="en-US" altLang="zh-CN" b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027385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10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34C3B03A-8EF0-4756-A6B4-0834DEF74D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8842" y="897511"/>
            <a:ext cx="7026315" cy="59068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11916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11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A4BB683C-F5E5-446F-871F-0A117C562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388" y="897511"/>
            <a:ext cx="8132323" cy="58733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62366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12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80EEA224-029C-4CF7-90D2-DC3F750CF299}"/>
              </a:ext>
            </a:extLst>
          </p:cNvPr>
          <p:cNvSpPr/>
          <p:nvPr/>
        </p:nvSpPr>
        <p:spPr>
          <a:xfrm>
            <a:off x="304799" y="1097410"/>
            <a:ext cx="8839201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）不会，因为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检查了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地址，发现在同一个子网，因此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会将报文直接发给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F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而不经过网关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R1</a:t>
            </a:r>
          </a:p>
          <a:p>
            <a:pPr algn="just"/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源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IP:E		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目的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IP:F		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源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E		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目的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MAC:F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）不会，因为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E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发现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和它不在一个子网，所以会将报文发给网关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R1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源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IP:E	    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目的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IP:B      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源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MAC:E	     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目的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MAC:R1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右边接口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endParaRPr lang="en-US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/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S1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会进行广播，然后学习到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地址）是连接到哪个接口，并相应地在转发表中增加一条记录</a:t>
            </a:r>
          </a:p>
          <a:p>
            <a:pPr algn="just"/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路由器会收到广播报文，但不会转发</a:t>
            </a:r>
          </a:p>
          <a:p>
            <a:pPr algn="just"/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不会再发送请求报文，因为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发的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ARP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请求报文中有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A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地址</a:t>
            </a:r>
          </a:p>
          <a:p>
            <a:pPr algn="just"/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S1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收到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的响应报文后，会相应更新转发表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，并丢弃该帧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52554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2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2497046F-5A93-4EBC-A711-491B1D3AFB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006475"/>
            <a:ext cx="9144000" cy="1160406"/>
          </a:xfrm>
          <a:prstGeom prst="rect">
            <a:avLst/>
          </a:prstGeom>
        </p:spPr>
      </p:pic>
      <p:grpSp>
        <p:nvGrpSpPr>
          <p:cNvPr id="8" name="组合 7">
            <a:extLst>
              <a:ext uri="{FF2B5EF4-FFF2-40B4-BE49-F238E27FC236}">
                <a16:creationId xmlns:a16="http://schemas.microsoft.com/office/drawing/2014/main" id="{52680AD7-C29B-4D27-BD7D-C2E8377AF02A}"/>
              </a:ext>
            </a:extLst>
          </p:cNvPr>
          <p:cNvGrpSpPr/>
          <p:nvPr/>
        </p:nvGrpSpPr>
        <p:grpSpPr>
          <a:xfrm>
            <a:off x="34046" y="2328614"/>
            <a:ext cx="9582145" cy="3666487"/>
            <a:chOff x="34046" y="2328614"/>
            <a:chExt cx="9582145" cy="3666487"/>
          </a:xfrm>
        </p:grpSpPr>
        <p:sp>
          <p:nvSpPr>
            <p:cNvPr id="13" name="Rectangle 3">
              <a:extLst>
                <a:ext uri="{FF2B5EF4-FFF2-40B4-BE49-F238E27FC236}">
                  <a16:creationId xmlns:a16="http://schemas.microsoft.com/office/drawing/2014/main" id="{1EA0B1B7-6940-405C-A575-9C46694115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46" y="2328614"/>
              <a:ext cx="9075907" cy="22923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mc="http://schemas.openxmlformats.org/markup-compatibility/2006" xmlns:a14="http://schemas.microsoft.com/office/drawing/2010/main" xmlns="">
                  <a:solidFill>
                    <a:srgbClr val="FFFFFF"/>
                  </a:solidFill>
                </a14:hiddenFill>
              </a:ext>
              <a:ext uri="{91240B29-F687-4f45-9708-019B960494DF}">
                <a14:hiddenLine xmlns:mc="http://schemas.openxmlformats.org/markup-compatibility/2006" xmlns:a14="http://schemas.microsoft.com/office/drawing/2010/main" xmlns="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>
              <a:lvl1pPr marL="342900" indent="-3429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  <a:cs typeface="ＭＳ Ｐゴシック" charset="0"/>
                </a:defRPr>
              </a:lvl1pPr>
              <a:lvl2pPr marL="742950" indent="-28575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2pPr>
              <a:lvl3pPr marL="11430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3pPr>
              <a:lvl4pPr marL="16002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4pPr>
              <a:lvl5pPr marL="2057400" indent="-228600"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 i="1">
                  <a:solidFill>
                    <a:schemeClr val="tx1"/>
                  </a:solidFill>
                  <a:latin typeface="Comic Sans MS" charset="0"/>
                  <a:ea typeface="ＭＳ Ｐゴシック" charset="0"/>
                </a:defRPr>
              </a:lvl9pPr>
            </a:lstStyle>
            <a:p>
              <a:pPr marL="0" indent="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tabLst>
                  <a:tab pos="511175" algn="l"/>
                </a:tabLst>
              </a:pP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答：</a:t>
              </a:r>
              <a:endParaRPr lang="en-US" altLang="zh-CN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  <a:p>
              <a:pPr marL="0" indent="0">
                <a:lnSpc>
                  <a:spcPct val="85000"/>
                </a:lnSpc>
                <a:spcBef>
                  <a:spcPct val="20000"/>
                </a:spcBef>
                <a:buClr>
                  <a:srgbClr val="000099"/>
                </a:buClr>
                <a:buSzPct val="100000"/>
                <a:tabLst>
                  <a:tab pos="511175" algn="l"/>
                </a:tabLst>
              </a:pP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（</a:t>
              </a:r>
              <a:r>
                <a: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2</a:t>
              </a:r>
              <a:r>
                <a:rPr lang="zh-CN" altLang="en-US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rPr>
                <a:t>）例子可以随意，只要是同一行的任意双比特翻转或者同一列的任意双比特翻转，都可以检测但不能纠正</a:t>
              </a:r>
              <a:endParaRPr lang="en-US" altLang="zh-CN" i="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endParaRPr>
            </a:p>
          </p:txBody>
        </p:sp>
        <p:grpSp>
          <p:nvGrpSpPr>
            <p:cNvPr id="10" name="组合 9">
              <a:extLst>
                <a:ext uri="{FF2B5EF4-FFF2-40B4-BE49-F238E27FC236}">
                  <a16:creationId xmlns:a16="http://schemas.microsoft.com/office/drawing/2014/main" id="{09F07739-06B1-49A6-AEDD-3BCF3DE3B4C5}"/>
                </a:ext>
              </a:extLst>
            </p:cNvPr>
            <p:cNvGrpSpPr/>
            <p:nvPr/>
          </p:nvGrpSpPr>
          <p:grpSpPr>
            <a:xfrm>
              <a:off x="394741" y="4240775"/>
              <a:ext cx="9221450" cy="1754326"/>
              <a:chOff x="1803816" y="4375687"/>
              <a:chExt cx="9221450" cy="1754326"/>
            </a:xfrm>
          </p:grpSpPr>
          <p:grpSp>
            <p:nvGrpSpPr>
              <p:cNvPr id="11" name="组合 10">
                <a:extLst>
                  <a:ext uri="{FF2B5EF4-FFF2-40B4-BE49-F238E27FC236}">
                    <a16:creationId xmlns:a16="http://schemas.microsoft.com/office/drawing/2014/main" id="{A9DB2FD9-316C-4070-A2BC-9FAC9F44F9F8}"/>
                  </a:ext>
                </a:extLst>
              </p:cNvPr>
              <p:cNvGrpSpPr/>
              <p:nvPr/>
            </p:nvGrpSpPr>
            <p:grpSpPr>
              <a:xfrm>
                <a:off x="1803816" y="4375687"/>
                <a:ext cx="7425128" cy="1754326"/>
                <a:chOff x="1803816" y="4375687"/>
                <a:chExt cx="7425128" cy="1754326"/>
              </a:xfrm>
            </p:grpSpPr>
            <p:sp>
              <p:nvSpPr>
                <p:cNvPr id="14" name="矩形 13">
                  <a:extLst>
                    <a:ext uri="{FF2B5EF4-FFF2-40B4-BE49-F238E27FC236}">
                      <a16:creationId xmlns:a16="http://schemas.microsoft.com/office/drawing/2014/main" id="{64DCD23D-6385-4452-9921-D839294C6F4F}"/>
                    </a:ext>
                  </a:extLst>
                </p:cNvPr>
                <p:cNvSpPr/>
                <p:nvPr/>
              </p:nvSpPr>
              <p:spPr>
                <a:xfrm>
                  <a:off x="1803816" y="4375687"/>
                  <a:ext cx="1329128" cy="1754326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  </a:t>
                  </a:r>
                  <a:r>
                    <a:rPr lang="zh-CN" altLang="en-US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原                     </a:t>
                  </a: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0 0 0 0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1 1 1 1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0 1 0 1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1 0 1 0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  <p:sp>
              <p:nvSpPr>
                <p:cNvPr id="15" name="矩形 14">
                  <a:extLst>
                    <a:ext uri="{FF2B5EF4-FFF2-40B4-BE49-F238E27FC236}">
                      <a16:creationId xmlns:a16="http://schemas.microsoft.com/office/drawing/2014/main" id="{DA499086-DDFC-47A6-8345-699A9937C8BA}"/>
                    </a:ext>
                  </a:extLst>
                </p:cNvPr>
                <p:cNvSpPr/>
                <p:nvPr/>
              </p:nvSpPr>
              <p:spPr>
                <a:xfrm>
                  <a:off x="3132944" y="4652685"/>
                  <a:ext cx="6096000" cy="1477328"/>
                </a:xfrm>
                <a:prstGeom prst="rect">
                  <a:avLst/>
                </a:prstGeom>
              </p:spPr>
              <p:txBody>
                <a:bodyPr>
                  <a:spAutoFit/>
                </a:bodyPr>
                <a:lstStyle/>
                <a:p>
                  <a:pPr algn="just">
                    <a:spcAft>
                      <a:spcPts val="0"/>
                    </a:spcAft>
                  </a:pPr>
                  <a:r>
                    <a:rPr lang="zh-CN" altLang="en-US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出错</a:t>
                  </a:r>
                  <a:endParaRPr lang="en-US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0 0 0 0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1 1 </a:t>
                  </a:r>
                  <a:r>
                    <a:rPr lang="en-US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</a:t>
                  </a: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0 1 </a:t>
                  </a:r>
                  <a:r>
                    <a:rPr lang="en-US" altLang="zh-CN" b="1" dirty="0">
                      <a:solidFill>
                        <a:srgbClr val="FF0000"/>
                      </a:solidFill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</a:t>
                  </a: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 1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  <a:p>
                  <a:pPr algn="just">
                    <a:spcAft>
                      <a:spcPts val="0"/>
                    </a:spcAft>
                  </a:pPr>
                  <a:r>
                    <a:rPr lang="en-US" altLang="zh-CN" b="1" dirty="0">
                      <a:latin typeface="Times New Roman" panose="02020603050405020304" pitchFamily="18" charset="0"/>
                      <a:ea typeface="Times New Roman" panose="02020603050405020304" pitchFamily="18" charset="0"/>
                    </a:rPr>
                    <a:t>1 0 1 0</a:t>
                  </a:r>
                  <a:endParaRPr lang="zh-CN" altLang="zh-CN" b="1" dirty="0">
                    <a:latin typeface="Times New Roman" panose="02020603050405020304" pitchFamily="18" charset="0"/>
                    <a:ea typeface="Times New Roman" panose="02020603050405020304" pitchFamily="18" charset="0"/>
                  </a:endParaRPr>
                </a:p>
              </p:txBody>
            </p:sp>
          </p:grp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DB8E15D9-3D48-4CAA-B054-8ED4F9985DA8}"/>
                  </a:ext>
                </a:extLst>
              </p:cNvPr>
              <p:cNvSpPr/>
              <p:nvPr/>
            </p:nvSpPr>
            <p:spPr>
              <a:xfrm>
                <a:off x="4929266" y="5338900"/>
                <a:ext cx="6096000" cy="369332"/>
              </a:xfrm>
              <a:prstGeom prst="rect">
                <a:avLst/>
              </a:prstGeom>
            </p:spPr>
            <p:txBody>
              <a:bodyPr>
                <a:spAutoFit/>
              </a:bodyPr>
              <a:lstStyle/>
              <a:p>
                <a:pPr algn="just">
                  <a:spcAft>
                    <a:spcPts val="0"/>
                  </a:spcAft>
                </a:pPr>
                <a:r>
                  <a:rPr lang="zh-CN" altLang="en-US" b="1" kern="100" dirty="0">
                    <a:latin typeface="等线" panose="02010600030101010101" pitchFamily="2" charset="-122"/>
                    <a:cs typeface="Times New Roman" panose="02020603050405020304" pitchFamily="18" charset="0"/>
                  </a:rPr>
                  <a:t>二维偶校验可以检测出两比特错误但无法纠错</a:t>
                </a:r>
                <a:endParaRPr lang="en-US" altLang="zh-CN" b="1" kern="100" dirty="0">
                  <a:latin typeface="等线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95198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3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0FAF5726-7854-49A9-97EF-3870260F0BD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-1" y="1006475"/>
                <a:ext cx="9075907" cy="2292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en-US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Suppose the generator 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+1</m:t>
                    </m:r>
                    <m:r>
                      <a:rPr lang="zh-CN" altLang="en-US">
                        <a:latin typeface="Cambria Math" panose="02040503050406030204" pitchFamily="18" charset="0"/>
                      </a:rPr>
                      <m:t>，</m:t>
                    </m:r>
                  </m:oMath>
                </a14:m>
                <a:r>
                  <a:rPr lang="en-US" altLang="zh-CN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and the data received by the receiver is  10110011010, answer the following questions.</a:t>
                </a: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en-US" altLang="zh-CN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(a) does an error occur during the data transmission?</a:t>
                </a: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en-US" altLang="zh-CN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(b)if there is no error,</a:t>
                </a:r>
                <a:r>
                  <a:rPr lang="zh-CN" altLang="en-US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altLang="zh-CN" sz="2800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what is the value of  R?</a:t>
                </a: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endParaRPr lang="en-US" sz="2800" i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2" name="Rectangle 3">
                <a:extLst>
                  <a:ext uri="{FF2B5EF4-FFF2-40B4-BE49-F238E27FC236}">
                    <a16:creationId xmlns:a16="http://schemas.microsoft.com/office/drawing/2014/main" id="{0FAF5726-7854-49A9-97EF-3870260F0BD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-1" y="1006475"/>
                <a:ext cx="9075907" cy="2292350"/>
              </a:xfrm>
              <a:prstGeom prst="rect">
                <a:avLst/>
              </a:prstGeom>
              <a:blipFill>
                <a:blip r:embed="rId3"/>
                <a:stretch>
                  <a:fillRect l="-1343" t="-5319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705B5A7C-1ABB-4A05-8F91-8F884D69F794}"/>
                  </a:ext>
                </a:extLst>
              </p:cNvPr>
              <p:cNvSpPr txBox="1">
                <a:spLocks noChangeArrowheads="1"/>
              </p:cNvSpPr>
              <p:nvPr/>
            </p:nvSpPr>
            <p:spPr bwMode="auto">
              <a:xfrm>
                <a:off x="68093" y="3468687"/>
                <a:ext cx="9075907" cy="2292350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="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>
                <a:lvl1pPr marL="342900" indent="-3429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  <a:cs typeface="ＭＳ Ｐゴシック" charset="0"/>
                  </a:defRPr>
                </a:lvl1pPr>
                <a:lvl2pPr marL="742950" indent="-28575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2pPr>
                <a:lvl3pPr marL="11430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3pPr>
                <a:lvl4pPr marL="16002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4pPr>
                <a:lvl5pPr marL="2057400" indent="-228600"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2400" i="1">
                    <a:solidFill>
                      <a:schemeClr val="tx1"/>
                    </a:solidFill>
                    <a:latin typeface="Comic Sans MS" charset="0"/>
                    <a:ea typeface="ＭＳ Ｐゴシック" charset="0"/>
                  </a:defRPr>
                </a:lvl9pPr>
              </a:lstStyle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答：</a:t>
                </a:r>
                <a:endPara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a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）没有出错</a:t>
                </a: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（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b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）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CRC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为最后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位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1010</a:t>
                </a: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endPara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endPara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已知生成多项式为</a:t>
                </a:r>
                <a:r>
                  <a:rPr lang="en-US" altLang="zh-CN" i="0" dirty="0">
                    <a:solidFill>
                      <a:srgbClr val="000000"/>
                    </a:solidFill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G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altLang="zh-CN">
                            <a:latin typeface="Cambria Math" panose="02040503050406030204" pitchFamily="18" charset="0"/>
                          </a:rPr>
                          <m:t>x</m:t>
                        </m:r>
                      </m:e>
                    </m:d>
                    <m:r>
                      <a:rPr lang="en-US" altLang="zh-CN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zh-CN" altLang="zh-CN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𝑥</m:t>
                        </m:r>
                      </m:e>
                      <m:sup>
                        <m:r>
                          <a:rPr lang="en-US" altLang="zh-CN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en-US" altLang="zh-CN">
                        <a:latin typeface="Cambria Math" panose="02040503050406030204" pitchFamily="18" charset="0"/>
                      </a:rPr>
                      <m:t>+1 </m:t>
                    </m:r>
                  </m:oMath>
                </a14:m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，则除数为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11001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R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的位数为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4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，被除数为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10110011010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，做模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2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除法，对于接收方来说，如果计算得到余数为</a:t>
                </a:r>
                <a:r>
                  <a:rPr lang="en-US" altLang="zh-CN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0</a:t>
                </a:r>
                <a:r>
                  <a:rPr lang="zh-CN" altLang="en-US" i="0" dirty="0">
                    <a:solidFill>
                      <a:srgbClr val="000000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cs typeface="Times New Roman" panose="02020603050405020304" pitchFamily="18" charset="0"/>
                  </a:rPr>
                  <a:t>，则表示没有出错</a:t>
                </a:r>
                <a:endParaRPr lang="en-US" altLang="zh-CN" i="0" dirty="0">
                  <a:solidFill>
                    <a:srgbClr val="00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85000"/>
                  </a:lnSpc>
                  <a:spcBef>
                    <a:spcPct val="20000"/>
                  </a:spcBef>
                  <a:buClr>
                    <a:srgbClr val="000099"/>
                  </a:buClr>
                  <a:buSzPct val="100000"/>
                  <a:tabLst>
                    <a:tab pos="511175" algn="l"/>
                  </a:tabLst>
                </a:pPr>
                <a:endParaRPr lang="en-US" sz="2800" i="0" dirty="0">
                  <a:solidFill>
                    <a:srgbClr val="000000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13" name="Rectangle 3">
                <a:extLst>
                  <a:ext uri="{FF2B5EF4-FFF2-40B4-BE49-F238E27FC236}">
                    <a16:creationId xmlns:a16="http://schemas.microsoft.com/office/drawing/2014/main" id="{705B5A7C-1ABB-4A05-8F91-8F884D69F79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auto">
              <a:xfrm>
                <a:off x="68093" y="3468687"/>
                <a:ext cx="9075907" cy="2292350"/>
              </a:xfrm>
              <a:prstGeom prst="rect">
                <a:avLst/>
              </a:prstGeom>
              <a:blipFill>
                <a:blip r:embed="rId4"/>
                <a:stretch>
                  <a:fillRect l="-1007" t="-4521" b="-34574"/>
                </a:stretch>
              </a:blipFill>
              <a:ln>
                <a:noFill/>
              </a:ln>
              <a:extLst>
                <a:ext uri="{909E8E84-426E-40dd-AFC4-6F175D3DCCD1}">
                  <a14:hiddenFill xmlns=""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=""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441016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4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11" name="Rectangle 3">
            <a:extLst>
              <a:ext uri="{FF2B5EF4-FFF2-40B4-BE49-F238E27FC236}">
                <a16:creationId xmlns:a16="http://schemas.microsoft.com/office/drawing/2014/main" id="{7D2E8677-FE72-4DBD-9ED2-CA43EBFC54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0" y="1020645"/>
            <a:ext cx="9075907" cy="17353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 xmlns:mc="http://schemas.openxmlformats.org/markup-compatibility/2006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xmlns:mc="http://schemas.openxmlformats.org/markup-compatibility/2006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342900" indent="-3429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  <a:cs typeface="ＭＳ Ｐゴシック" charset="0"/>
              </a:defRPr>
            </a:lvl1pPr>
            <a:lvl2pPr marL="742950" indent="-28575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2pPr>
            <a:lvl3pPr marL="11430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3pPr>
            <a:lvl4pPr marL="16002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4pPr>
            <a:lvl5pPr marL="2057400" indent="-228600"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 i="1">
                <a:solidFill>
                  <a:schemeClr val="tx1"/>
                </a:solidFill>
                <a:latin typeface="Comic Sans MS" charset="0"/>
                <a:ea typeface="ＭＳ Ｐゴシック" charset="0"/>
              </a:defRPr>
            </a:lvl9pPr>
          </a:lstStyle>
          <a:p>
            <a:pPr marL="0" indent="0"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en-US" sz="2800" i="0" dirty="0">
                <a:solidFill>
                  <a:srgbClr val="0000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 node A and B are on the same 10Mbps Ethernet  and CSMA/CD is used. The length between A and B is 1km and the signal propagation rate in the cable is 200000km/s, try to find the minimum frame length.</a:t>
            </a: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4AF6454F-77E6-45D4-9FDD-F51564960464}"/>
              </a:ext>
            </a:extLst>
          </p:cNvPr>
          <p:cNvSpPr/>
          <p:nvPr/>
        </p:nvSpPr>
        <p:spPr>
          <a:xfrm>
            <a:off x="336738" y="2684340"/>
            <a:ext cx="8402429" cy="14957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单程传播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时延：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1/200000=5us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，往返则为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10us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，因此最小的发送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时延</a:t>
            </a: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不能小于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10us</a:t>
            </a:r>
          </a:p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最小帧长：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10Mb/s*10us=100b</a:t>
            </a:r>
            <a:endParaRPr lang="zh-CN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560758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5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E8EBFCF-F8F1-4AB7-90B1-2DA23FD6D85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874584"/>
            <a:ext cx="9144000" cy="3805325"/>
          </a:xfrm>
          <a:prstGeom prst="rect">
            <a:avLst/>
          </a:prstGeom>
        </p:spPr>
      </p:pic>
      <p:sp>
        <p:nvSpPr>
          <p:cNvPr id="9" name="矩形 8">
            <a:extLst>
              <a:ext uri="{FF2B5EF4-FFF2-40B4-BE49-F238E27FC236}">
                <a16:creationId xmlns:a16="http://schemas.microsoft.com/office/drawing/2014/main" id="{960CD06B-7590-4732-BEEC-A1D49DE1B7F3}"/>
              </a:ext>
            </a:extLst>
          </p:cNvPr>
          <p:cNvSpPr/>
          <p:nvPr/>
        </p:nvSpPr>
        <p:spPr>
          <a:xfrm>
            <a:off x="0" y="4745704"/>
            <a:ext cx="8844197" cy="24560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答：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会错误地认为自己完成了传输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因为最差情况下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B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t=324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比特时间时开始传输，到达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处为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t=649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，而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在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t=576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比特时间结束传输，因此</a:t>
            </a:r>
            <a:r>
              <a:rPr lang="en-US" altLang="zh-CN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A</a:t>
            </a:r>
            <a:r>
              <a:rPr lang="zh-CN" altLang="en-US" sz="24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检测不到此次碰撞，会错误地认为已正确传输整个帧</a:t>
            </a:r>
            <a:endParaRPr lang="en-US" altLang="zh-CN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（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512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比特时间：最小帧长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字节</a:t>
            </a:r>
            <a:endParaRPr lang="en-US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>
              <a:lnSpc>
                <a:spcPct val="85000"/>
              </a:lnSpc>
              <a:spcBef>
                <a:spcPct val="20000"/>
              </a:spcBef>
              <a:buClr>
                <a:srgbClr val="000099"/>
              </a:buClr>
              <a:buSzPct val="100000"/>
              <a:tabLst>
                <a:tab pos="511175" algn="l"/>
              </a:tabLst>
            </a:pP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64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比特时间：以太网帧有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8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字节的前同步码</a:t>
            </a:r>
            <a:r>
              <a:rPr lang="zh-CN" altLang="en-US" sz="2000" dirty="0">
                <a:solidFill>
                  <a:srgbClr val="0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pitchFamily="18" charset="0"/>
              </a:rPr>
              <a:t>）</a:t>
            </a:r>
          </a:p>
          <a:p>
            <a:pPr>
              <a:lnSpc>
                <a:spcPct val="85000"/>
              </a:lnSpc>
              <a:spcBef>
                <a:spcPct val="20000"/>
              </a:spcBef>
              <a:spcAft>
                <a:spcPts val="0"/>
              </a:spcAft>
              <a:buClr>
                <a:srgbClr val="000099"/>
              </a:buClr>
              <a:buSzPct val="100000"/>
              <a:tabLst>
                <a:tab pos="511175" algn="l"/>
              </a:tabLst>
            </a:pPr>
            <a:endParaRPr lang="zh-CN" altLang="en-US" sz="2400" dirty="0">
              <a:solidFill>
                <a:srgbClr val="00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1470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10E105F-D36A-4012-BCF8-9241C0AB6006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84876" y="1006475"/>
            <a:ext cx="8974247" cy="4276827"/>
          </a:xfrm>
          <a:prstGeom prst="rect">
            <a:avLst/>
          </a:prstGeom>
        </p:spPr>
      </p:pic>
      <p:sp>
        <p:nvSpPr>
          <p:cNvPr id="10" name="矩形 9">
            <a:extLst>
              <a:ext uri="{FF2B5EF4-FFF2-40B4-BE49-F238E27FC236}">
                <a16:creationId xmlns:a16="http://schemas.microsoft.com/office/drawing/2014/main" id="{2CFBE16F-386E-4CC6-8641-3442F1B273AC}"/>
              </a:ext>
            </a:extLst>
          </p:cNvPr>
          <p:cNvSpPr/>
          <p:nvPr/>
        </p:nvSpPr>
        <p:spPr>
          <a:xfrm>
            <a:off x="973269" y="5616961"/>
            <a:ext cx="874236" cy="4691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en-US" altLang="zh-CN" sz="24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B</a:t>
            </a:r>
            <a:endParaRPr lang="zh-CN" altLang="zh-CN" sz="24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706667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7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01D7DCE-D183-4E8A-BD38-A307CD2331D0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154684" y="1006475"/>
            <a:ext cx="8823946" cy="4588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859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8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CFABCA53-3EC9-4425-BF26-29A58B985F77}"/>
              </a:ext>
            </a:extLst>
          </p:cNvPr>
          <p:cNvPicPr/>
          <p:nvPr/>
        </p:nvPicPr>
        <p:blipFill>
          <a:blip r:embed="rId3"/>
          <a:stretch>
            <a:fillRect/>
          </a:stretch>
        </p:blipFill>
        <p:spPr>
          <a:xfrm>
            <a:off x="0" y="985837"/>
            <a:ext cx="9144000" cy="35667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3456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B65E8DA7-EEB6-4739-8281-F464F2E626FE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t>9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标题 3"/>
          <p:cNvSpPr txBox="1"/>
          <p:nvPr/>
        </p:nvSpPr>
        <p:spPr>
          <a:xfrm>
            <a:off x="0" y="-26988"/>
            <a:ext cx="9144000" cy="863601"/>
          </a:xfrm>
          <a:prstGeom prst="rect">
            <a:avLst/>
          </a:prstGeom>
          <a:solidFill>
            <a:srgbClr val="02409A"/>
          </a:solidFill>
          <a:ln>
            <a:noFill/>
          </a:ln>
          <a:effectLst/>
        </p:spPr>
        <p:txBody>
          <a:bodyPr tIns="0" bIns="0" anchor="ctr"/>
          <a:lstStyle/>
          <a:p>
            <a:pPr algn="ctr">
              <a:spcBef>
                <a:spcPct val="0"/>
              </a:spcBef>
              <a:defRPr/>
            </a:pPr>
            <a:endParaRPr lang="zh-CN" altLang="en-US" sz="4800" b="1" dirty="0">
              <a:solidFill>
                <a:prstClr val="white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" name="直接连接符 19"/>
          <p:cNvCxnSpPr/>
          <p:nvPr/>
        </p:nvCxnSpPr>
        <p:spPr bwMode="auto">
          <a:xfrm flipH="1">
            <a:off x="449263" y="-25400"/>
            <a:ext cx="1587" cy="841375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5" name="直接连接符 20"/>
          <p:cNvCxnSpPr/>
          <p:nvPr/>
        </p:nvCxnSpPr>
        <p:spPr bwMode="auto">
          <a:xfrm flipH="1">
            <a:off x="511175" y="-26988"/>
            <a:ext cx="1588" cy="554038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6" name="直接连接符 30"/>
          <p:cNvCxnSpPr/>
          <p:nvPr/>
        </p:nvCxnSpPr>
        <p:spPr bwMode="auto">
          <a:xfrm>
            <a:off x="576263" y="-26988"/>
            <a:ext cx="0" cy="298451"/>
          </a:xfrm>
          <a:prstGeom prst="line">
            <a:avLst/>
          </a:prstGeom>
          <a:noFill/>
          <a:ln w="28575" algn="ctr">
            <a:solidFill>
              <a:schemeClr val="bg1"/>
            </a:solidFill>
            <a:rou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18" name="TextBox 19">
            <a:extLst>
              <a:ext uri="{FF2B5EF4-FFF2-40B4-BE49-F238E27FC236}">
                <a16:creationId xmlns:a16="http://schemas.microsoft.com/office/drawing/2014/main" id="{044F2E38-D76C-4B9A-9B7A-FD4AEC77BA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22300" y="142874"/>
            <a:ext cx="852170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eaLnBrk="1" fontAlgn="base" hangingPunct="1">
              <a:spcBef>
                <a:spcPct val="0"/>
              </a:spcBef>
              <a:spcAft>
                <a:spcPct val="0"/>
              </a:spcAft>
            </a:pPr>
            <a:r>
              <a:rPr lang="zh-CN" altLang="en-US" sz="3200" b="1" dirty="0">
                <a:solidFill>
                  <a:srgbClr val="FFFF00"/>
                </a:solidFill>
                <a:latin typeface="黑体" panose="02010609060101010101" pitchFamily="49" charset="-122"/>
                <a:ea typeface="黑体" panose="02010609060101010101" pitchFamily="49" charset="-122"/>
                <a:cs typeface="Arial" panose="020B0604020202020204" pitchFamily="34" charset="0"/>
              </a:rPr>
              <a:t>              </a:t>
            </a:r>
            <a:r>
              <a:rPr lang="en-US" altLang="zh-CN" sz="3200" b="1" dirty="0">
                <a:solidFill>
                  <a:srgbClr val="FFFF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Arial" panose="020B0604020202020204" pitchFamily="34" charset="0"/>
              </a:rPr>
              <a:t>Homework</a:t>
            </a:r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DE49DB3E-375F-49A2-B4F1-978AD12C1C3A}"/>
              </a:ext>
            </a:extLst>
          </p:cNvPr>
          <p:cNvSpPr/>
          <p:nvPr/>
        </p:nvSpPr>
        <p:spPr>
          <a:xfrm>
            <a:off x="209385" y="1120749"/>
            <a:ext cx="8934615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0"/>
              </a:spcAft>
            </a:pP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答：</a:t>
            </a:r>
            <a:endParaRPr lang="en-US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endParaRPr lang="en-US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范围：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111.123.15.5~111.123.15.254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发送的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discover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报文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    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源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IP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0.0.0.0  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目的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IP 255.255.255.255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第一个帧目的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ff-ff-ff-ff-ff-ff (ARP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获得默认网关的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MAC)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发往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Internet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的帧的目的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MAC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 00-a1-a1-a1-a1-a1-a1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（默认网关的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MAC 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 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  <a:p>
            <a:pPr algn="just">
              <a:spcAft>
                <a:spcPts val="0"/>
              </a:spcAft>
            </a:pP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）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子网掩码正确，但是默认网关配置错误</a:t>
            </a:r>
          </a:p>
          <a:p>
            <a:pPr algn="just">
              <a:spcAft>
                <a:spcPts val="0"/>
              </a:spcAft>
            </a:pP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因为在同一个子网，因此可以访问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WWW</a:t>
            </a:r>
            <a:r>
              <a:rPr lang="zh-CN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服务器，但是无法访问</a:t>
            </a:r>
            <a:r>
              <a:rPr lang="en-US" altLang="zh-CN" sz="2000" b="1" kern="100" dirty="0">
                <a:latin typeface="等线" panose="02010600030101010101" pitchFamily="2" charset="-122"/>
                <a:cs typeface="Times New Roman" panose="02020603050405020304" pitchFamily="18" charset="0"/>
              </a:rPr>
              <a:t>Internet</a:t>
            </a:r>
            <a:endParaRPr lang="zh-CN" altLang="zh-CN" sz="2000" b="1" kern="100" dirty="0">
              <a:latin typeface="等线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314805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 主题​​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​​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23483</TotalTime>
  <Words>747</Words>
  <Application>Microsoft Office PowerPoint</Application>
  <PresentationFormat>全屏显示(4:3)</PresentationFormat>
  <Paragraphs>105</Paragraphs>
  <Slides>12</Slides>
  <Notes>12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2" baseType="lpstr">
      <vt:lpstr>ＭＳ Ｐゴシック</vt:lpstr>
      <vt:lpstr>等线</vt:lpstr>
      <vt:lpstr>黑体</vt:lpstr>
      <vt:lpstr>Microsoft YaHei</vt:lpstr>
      <vt:lpstr>Microsoft YaHei</vt:lpstr>
      <vt:lpstr>Arial</vt:lpstr>
      <vt:lpstr>Calibri</vt:lpstr>
      <vt:lpstr>Cambria Math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Microsoft Office User</dc:creator>
  <cp:lastModifiedBy>baiteng</cp:lastModifiedBy>
  <cp:revision>1217</cp:revision>
  <dcterms:created xsi:type="dcterms:W3CDTF">2019-12-23T12:54:16Z</dcterms:created>
  <dcterms:modified xsi:type="dcterms:W3CDTF">2021-12-14T12:27:08Z</dcterms:modified>
</cp:coreProperties>
</file>